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24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9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4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8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8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2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9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61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567" y="3003495"/>
            <a:ext cx="7640320" cy="1173163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latin typeface="Rockwell" panose="02060603020205020403" pitchFamily="18" charset="0"/>
              </a:rPr>
              <a:t>WEBSCAN PRO</a:t>
            </a:r>
            <a:endParaRPr lang="en-US" sz="72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4838" y="4538555"/>
            <a:ext cx="10295256" cy="66516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– Automated Web Application Security Testing Tool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60" y="231139"/>
            <a:ext cx="3615690" cy="241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2725" y="2092006"/>
            <a:ext cx="5731510" cy="32226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54750" y="2092006"/>
            <a:ext cx="5731510" cy="3222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3020" y="982980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0405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Week-4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3" y="1674758"/>
            <a:ext cx="771307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Cross-Site Scripting (XSS) Testing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XSS allows attackers to execute malicious scripts in user browsers.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payload injection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 &amp; response inspection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Injected XSS payloads (&lt;script&gt;alert()&lt;/script&gt;)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Detected reflected &amp; stored XSS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Vulnerable input fields identified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 tips (Input sanitization, CSP)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7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110" y="1059801"/>
            <a:ext cx="10056146" cy="5223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110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Output</a:t>
            </a:r>
            <a:r>
              <a:rPr lang="en-US" sz="4000" b="1" dirty="0" smtClean="0">
                <a:latin typeface="Rockwell" panose="02060603020205020403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512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3083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Week-5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54616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</a:t>
            </a: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Session </a:t>
            </a:r>
            <a:r>
              <a:rPr lang="en-I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Weak authentication leads to account compromise.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Credential testing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analysis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weak/default credentials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Checked cookies &amp; session fixation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Simulated brute-force 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attempts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7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3520" y="63620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flaws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session recommendations</a:t>
            </a:r>
          </a:p>
          <a:p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95" y="1890131"/>
            <a:ext cx="8359140" cy="435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534" y="661154"/>
            <a:ext cx="1990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Week</a:t>
            </a:r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-</a:t>
            </a:r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6</a:t>
            </a:r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8534" y="1278374"/>
            <a:ext cx="7388176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 &amp; IDOR </a:t>
            </a:r>
            <a:r>
              <a:rPr lang="en-I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  <a:p>
            <a:endParaRPr lang="en-IN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Unauthorized users accessing restricted resources.</a:t>
            </a: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 manipulation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Role-based testing</a:t>
            </a:r>
          </a:p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Modified user IDs in URLs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Tested horizontal &amp; vertical privilege escalation</a:t>
            </a:r>
          </a:p>
          <a:p>
            <a:r>
              <a:rPr lang="en-I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I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IDOR vulnerabilities detected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 fixes (RBAC, ABAC)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498534" y="1278374"/>
            <a:ext cx="10118210" cy="906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7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64" y="1337627"/>
            <a:ext cx="8291196" cy="4491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110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9179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534" y="386834"/>
            <a:ext cx="1990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Week</a:t>
            </a:r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-</a:t>
            </a:r>
            <a:r>
              <a:rPr lang="en-I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7</a:t>
            </a:r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8534" y="1422369"/>
            <a:ext cx="73711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Report Generation</a:t>
            </a:r>
            <a:endParaRPr lang="en-I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vulnerability data is hard to understand.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Structured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classification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Generated report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Vulnerability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Affected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(Low / Medium / High)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98534" y="926276"/>
            <a:ext cx="10118210" cy="906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51476" y="1764406"/>
            <a:ext cx="7641034" cy="4350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9988" y="351915"/>
            <a:ext cx="79440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/ PDF security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summaries</a:t>
            </a:r>
          </a:p>
          <a:p>
            <a:endParaRPr lang="en-US" sz="4000" b="1" dirty="0" smtClean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17354" y="1044954"/>
            <a:ext cx="8579683" cy="51111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4231" y="351915"/>
            <a:ext cx="361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Final Output:</a:t>
            </a:r>
          </a:p>
        </p:txBody>
      </p:sp>
    </p:spTree>
    <p:extLst>
      <p:ext uri="{BB962C8B-B14F-4D97-AF65-F5344CB8AC3E}">
        <p14:creationId xmlns:p14="http://schemas.microsoft.com/office/powerpoint/2010/main" val="12823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7179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The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1413" y="1892747"/>
            <a:ext cx="10522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applications are highly vulnerable to attacks such as SQL Injection, XSS,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IDOR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 to poor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 and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control.</a:t>
            </a: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1413" y="2769910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Solution</a:t>
            </a:r>
            <a:endParaRPr lang="en-IN" sz="4400" dirty="0">
              <a:solidFill>
                <a:schemeClr val="tx1">
                  <a:lumMod val="75000"/>
                  <a:lumOff val="2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1413" y="3539351"/>
            <a:ext cx="105222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WebScanPro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an automated security testing tool that scans a given URL, detects vulnerabilities, and generates a structured security report.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common vulnerabilities (OWASP Top 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 penetration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 mitigation suggestions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visual security reports</a:t>
            </a:r>
          </a:p>
          <a:p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53750" y="2905011"/>
            <a:ext cx="5731510" cy="322262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2195" y="272737"/>
            <a:ext cx="5731510" cy="322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5194" y="957222"/>
            <a:ext cx="382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Rockwell" panose="02060603020205020403" pitchFamily="18" charset="0"/>
              </a:rPr>
              <a:t>Vulnerabilites</a:t>
            </a:r>
            <a:r>
              <a:rPr lang="en-US" sz="4000" b="1" dirty="0" smtClean="0">
                <a:latin typeface="Rockwell" panose="02060603020205020403" pitchFamily="18" charset="0"/>
              </a:rPr>
              <a:t> detected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7385" y="4336020"/>
            <a:ext cx="3616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Rockwell" panose="02060603020205020403" pitchFamily="18" charset="0"/>
              </a:rPr>
              <a:t>Generated Report</a:t>
            </a:r>
          </a:p>
        </p:txBody>
      </p:sp>
    </p:spTree>
    <p:extLst>
      <p:ext uri="{BB962C8B-B14F-4D97-AF65-F5344CB8AC3E}">
        <p14:creationId xmlns:p14="http://schemas.microsoft.com/office/powerpoint/2010/main" val="333363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034" y="2625610"/>
            <a:ext cx="6733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200" dirty="0" smtClean="0">
                <a:latin typeface="Rockwell" panose="020606030202050204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Tools and test platforms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97280" y="2177179"/>
            <a:ext cx="546258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Languages: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Python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Libraries: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Requests,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Streamlit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Platforms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HTML/PDF Security Report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8146" y="40700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DVWA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OWASP Juice Shop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bWAPP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Week-1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34332"/>
            <a:ext cx="9905999" cy="434449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</a:t>
            </a: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Initialization &amp; Setup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security testing is time-consuming and inconsistent.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Defined project goals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Studied OWASP Top </a:t>
            </a:r>
            <a:r>
              <a:rPr lang="en-IN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up vulnerable applications </a:t>
            </a:r>
            <a:r>
              <a:rPr lang="en-IN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locally</a:t>
            </a:r>
          </a:p>
          <a:p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8465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Week-1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B7B7B7B-7D76-4749-8BC0-1A579CBD0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942541"/>
            <a:ext cx="8006079" cy="3541714"/>
          </a:xfrm>
        </p:spPr>
        <p:txBody>
          <a:bodyPr anchor="ctr">
            <a:noAutofit/>
          </a:bodyPr>
          <a:lstStyle/>
          <a:p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Implemented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Installed DVWA / Juice Shop using XAMPP or </a:t>
            </a:r>
            <a:r>
              <a:rPr lang="en-IN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Docker</a:t>
            </a:r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Explored pages, forms, URLs, parameters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vulnerable web app environment</a:t>
            </a:r>
          </a:p>
          <a:p>
            <a:r>
              <a:rPr lang="en-I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Identified attack surfaces</a:t>
            </a:r>
          </a:p>
          <a:p>
            <a:endParaRPr lang="en-IN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17" y="1854557"/>
            <a:ext cx="5615190" cy="4275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8458" y="1051774"/>
            <a:ext cx="2548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Workflow</a:t>
            </a:r>
            <a:r>
              <a:rPr lang="en-US" sz="4000" dirty="0" smtClean="0"/>
              <a:t>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56907"/>
            <a:ext cx="9905998" cy="77216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Week-2</a:t>
            </a:r>
            <a:r>
              <a:rPr lang="en-IN" sz="4400" dirty="0">
                <a:latin typeface="Rockwell" panose="02060603020205020403" pitchFamily="18" charset="0"/>
              </a:rPr>
              <a:t/>
            </a:r>
            <a:br>
              <a:rPr lang="en-IN" sz="4400" dirty="0">
                <a:latin typeface="Rockwell" panose="02060603020205020403" pitchFamily="18" charset="0"/>
              </a:rPr>
            </a:b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4" y="1729347"/>
            <a:ext cx="9905999" cy="119888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tools like </a:t>
            </a:r>
            <a:r>
              <a:rPr lang="en-IN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Selenium to extract interactive elements.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3" y="2328787"/>
            <a:ext cx="102389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testing requires knowing all entry points (forms, links, inputs).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crawling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parsing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crawler using </a:t>
            </a:r>
            <a:r>
              <a:rPr lang="en-IN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BeautifulSoup</a:t>
            </a: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548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Week-2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5087"/>
            <a:ext cx="9905999" cy="35417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IN" sz="2800" dirty="0">
              <a:solidFill>
                <a:schemeClr val="tx1"/>
              </a:solidFill>
            </a:endParaRPr>
          </a:p>
          <a:p>
            <a:r>
              <a:rPr lang="en-IN" sz="2800" dirty="0">
                <a:solidFill>
                  <a:schemeClr val="tx1"/>
                </a:solidFill>
              </a:rPr>
              <a:t>Extracted: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URLs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Forms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Input fields</a:t>
            </a:r>
          </a:p>
          <a:p>
            <a:pPr marL="742950" lvl="1" indent="-285750"/>
            <a:r>
              <a:rPr lang="en-IN" sz="2800" dirty="0">
                <a:solidFill>
                  <a:schemeClr val="tx1"/>
                </a:solidFill>
              </a:rPr>
              <a:t>Parameters</a:t>
            </a:r>
          </a:p>
          <a:p>
            <a:r>
              <a:rPr lang="en-IN" sz="2800" b="1" dirty="0">
                <a:solidFill>
                  <a:schemeClr val="tx1"/>
                </a:solidFill>
              </a:rPr>
              <a:t>Output</a:t>
            </a:r>
          </a:p>
          <a:p>
            <a:r>
              <a:rPr lang="en-IN" sz="2800" dirty="0">
                <a:solidFill>
                  <a:schemeClr val="tx1"/>
                </a:solidFill>
              </a:rPr>
              <a:t>Structured metadata of target website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31057" y="1891526"/>
            <a:ext cx="5373563" cy="2985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90106"/>
            <a:ext cx="9905998" cy="1478570"/>
          </a:xfrm>
        </p:spPr>
        <p:txBody>
          <a:bodyPr/>
          <a:lstStyle/>
          <a:p>
            <a:r>
              <a:rPr lang="en-US" sz="4000" dirty="0" smtClean="0">
                <a:latin typeface="Rockwell" panose="02060603020205020403" pitchFamily="18" charset="0"/>
              </a:rPr>
              <a:t>Week-3</a:t>
            </a:r>
            <a:endParaRPr lang="en-IN" sz="4000" dirty="0">
              <a:latin typeface="Rockwell" panose="02060603020205020403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1412" y="1870720"/>
            <a:ext cx="785548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Improper input validation leads to SQL Injection attacks.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Payload-based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response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Implemented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Injected SQL payloads (' OR 1=1 --)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Analyzed server responses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Detected vulnerable endpoints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Injection findings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Severity classification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 suggestions (Prepared Statements)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1412" y="1870720"/>
            <a:ext cx="3528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Injection Testing</a:t>
            </a:r>
          </a:p>
        </p:txBody>
      </p:sp>
    </p:spTree>
    <p:extLst>
      <p:ext uri="{BB962C8B-B14F-4D97-AF65-F5344CB8AC3E}">
        <p14:creationId xmlns:p14="http://schemas.microsoft.com/office/powerpoint/2010/main" val="18012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455</Words>
  <Application>Microsoft Office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Rockwell</vt:lpstr>
      <vt:lpstr>Tahoma</vt:lpstr>
      <vt:lpstr>Retrospect</vt:lpstr>
      <vt:lpstr>WEBSCAN PRO</vt:lpstr>
      <vt:lpstr>The Problem</vt:lpstr>
      <vt:lpstr>Tools and test platforms</vt:lpstr>
      <vt:lpstr>Week-1</vt:lpstr>
      <vt:lpstr>Week-1</vt:lpstr>
      <vt:lpstr>PowerPoint Presentation</vt:lpstr>
      <vt:lpstr>Week-2 </vt:lpstr>
      <vt:lpstr>Week-2</vt:lpstr>
      <vt:lpstr>Week-3</vt:lpstr>
      <vt:lpstr>PowerPoint Presentation</vt:lpstr>
      <vt:lpstr>Week-4</vt:lpstr>
      <vt:lpstr>PowerPoint Presentation</vt:lpstr>
      <vt:lpstr>Week-5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2026-01-01T10:43:35Z</dcterms:created>
  <dcterms:modified xsi:type="dcterms:W3CDTF">2026-01-07T13:43:37Z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